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sldIdLst>
    <p:sldId id="256" r:id="rId5"/>
    <p:sldId id="263" r:id="rId6"/>
    <p:sldId id="266" r:id="rId7"/>
    <p:sldId id="268" r:id="rId8"/>
    <p:sldId id="267" r:id="rId9"/>
    <p:sldId id="269" r:id="rId10"/>
    <p:sldId id="271" r:id="rId11"/>
    <p:sldId id="270" r:id="rId12"/>
    <p:sldId id="262" r:id="rId13"/>
  </p:sldIdLst>
  <p:sldSz cx="12190413" cy="6859588"/>
  <p:notesSz cx="6858000" cy="9144000"/>
  <p:defaultTextStyle>
    <a:defPPr>
      <a:defRPr lang="zh-CN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B5"/>
    <a:srgbClr val="0095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F8DCE6-DB32-F8CD-73D3-8D1BDC0C85F6}" v="27" dt="2023-05-25T06:40:54.860"/>
    <p1510:client id="{DDCCE6B8-B398-478B-A692-5229D13608B0}" v="3052" dt="2023-05-24T17:26:30.076"/>
    <p1510:client id="{E076B21C-9114-A845-EED3-3794703F8CF6}" v="144" dt="2023-05-25T06:31:22.1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E5BAD4-A566-4FE2-99AF-120404D171E4}" type="datetimeFigureOut">
              <a:rPr lang="zh-CN" altLang="en-US" smtClean="0"/>
              <a:pPr/>
              <a:t>2023/6/15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847F9E-28AB-4B63-BD9A-F4ECC9E4E7D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053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47F9E-28AB-4B63-BD9A-F4ECC9E4E7DA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81" y="2130919"/>
            <a:ext cx="10361851" cy="147036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562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C0D4A-CE8C-43C9-9EF6-63419ADCBAE5}" type="datetime1">
              <a:rPr lang="zh-CN" altLang="en-US" smtClean="0"/>
              <a:pPr/>
              <a:t>2023/6/15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9FFF-3F45-4680-8077-8C59E659A6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B61EA-220F-4849-AD53-57F6171C4E58}" type="datetime1">
              <a:rPr lang="zh-CN" altLang="en-US" smtClean="0"/>
              <a:pPr/>
              <a:t>2023/6/15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9FFF-3F45-4680-8077-8C59E659A6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06422"/>
            <a:ext cx="2742843" cy="438886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06422"/>
            <a:ext cx="8025355" cy="438886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69DF1-9C5D-4C8A-9014-3B73C2B963C1}" type="datetime1">
              <a:rPr lang="zh-CN" altLang="en-US" smtClean="0"/>
              <a:pPr/>
              <a:t>2023/6/15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9FFF-3F45-4680-8077-8C59E659A6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3D1A8-ECB7-47DD-B7B8-60F265C4D66C}" type="datetime1">
              <a:rPr lang="zh-CN" altLang="en-US" smtClean="0"/>
              <a:pPr/>
              <a:t>2023/6/15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9FFF-3F45-4680-8077-8C59E659A6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59" y="4407922"/>
            <a:ext cx="10361851" cy="1362390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59" y="2907386"/>
            <a:ext cx="10361851" cy="1500534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8B2BB-C192-40B8-BA2B-CE1E2A193555}" type="datetime1">
              <a:rPr lang="zh-CN" altLang="en-US" smtClean="0"/>
              <a:pPr/>
              <a:t>2023/6/15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9FFF-3F45-4680-8077-8C59E659A6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1" y="1200428"/>
            <a:ext cx="5384099" cy="339486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200428"/>
            <a:ext cx="5384099" cy="339486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94B92-BA5F-479A-822F-C6D7C0674245}" type="datetime1">
              <a:rPr lang="zh-CN" altLang="en-US" smtClean="0"/>
              <a:pPr/>
              <a:t>2023/6/15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9FFF-3F45-4680-8077-8C59E659A6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701"/>
            <a:ext cx="10971372" cy="114326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469"/>
            <a:ext cx="538621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5378"/>
            <a:ext cx="5386216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2" y="1535469"/>
            <a:ext cx="5388332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2" y="2175378"/>
            <a:ext cx="5388332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E94B1-12A6-4AEB-82BD-BFF2630F389D}" type="datetime1">
              <a:rPr lang="zh-CN" altLang="en-US" smtClean="0"/>
              <a:pPr/>
              <a:t>2023/6/15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9FFF-3F45-4680-8077-8C59E659A6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6F3F-EFCE-4F3B-9800-384B020E7EED}" type="datetime1">
              <a:rPr lang="zh-CN" altLang="en-US" smtClean="0"/>
              <a:pPr/>
              <a:t>2023/6/15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9FFF-3F45-4680-8077-8C59E659A6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0E91-6B20-408B-A0BE-D21B1E796A1B}" type="datetime1">
              <a:rPr lang="zh-CN" altLang="en-US" smtClean="0"/>
              <a:pPr/>
              <a:t>2023/6/15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9FFF-3F45-4680-8077-8C59E659A6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3" y="273112"/>
            <a:ext cx="4010562" cy="116232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114"/>
            <a:ext cx="6814779" cy="5854469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3" y="1435434"/>
            <a:ext cx="4010562" cy="46921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2EF06-C293-472C-A7F5-052B8CA148C2}" type="datetime1">
              <a:rPr lang="zh-CN" altLang="en-US" smtClean="0"/>
              <a:pPr/>
              <a:t>2023/6/15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9FFF-3F45-4680-8077-8C59E659A6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1712"/>
            <a:ext cx="7314248" cy="56687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916"/>
            <a:ext cx="7314248" cy="4115753"/>
          </a:xfrm>
        </p:spPr>
        <p:txBody>
          <a:bodyPr/>
          <a:lstStyle>
            <a:lvl1pPr marL="0" indent="0">
              <a:buNone/>
              <a:defRPr sz="4300"/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8581"/>
            <a:ext cx="7314248" cy="8050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CB44-AC2F-466F-9EED-B7A98CD2843D}" type="datetime1">
              <a:rPr lang="zh-CN" altLang="en-US" smtClean="0"/>
              <a:pPr/>
              <a:t>2023/6/15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9FFF-3F45-4680-8077-8C59E659A6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701"/>
            <a:ext cx="10971372" cy="1143265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0" y="6357822"/>
            <a:ext cx="2844430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BE7D7-8635-4B18-BF4C-24346C8E80BC}" type="datetime1">
              <a:rPr lang="zh-CN" altLang="en-US" smtClean="0"/>
              <a:pPr/>
              <a:t>2023/6/15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7822"/>
            <a:ext cx="3860297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89FFF-3F45-4680-8077-8C59E659A6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v.org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oneapi-src/oneAPI-samples/tree/master/Libraries/oneVPL" TargetMode="External"/><Relationship Id="rId4" Type="http://schemas.openxmlformats.org/officeDocument/2006/relationships/hyperlink" Target="http://dlib.net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feng 01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pic>
        <p:nvPicPr>
          <p:cNvPr id="6" name="图片 5" descr="feng-03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2317" y="493516"/>
            <a:ext cx="7215238" cy="4058989"/>
          </a:xfrm>
          <a:prstGeom prst="rect">
            <a:avLst/>
          </a:prstGeom>
        </p:spPr>
      </p:pic>
      <p:pic>
        <p:nvPicPr>
          <p:cNvPr id="7" name="图片 6" descr="oneapi-logo-rgb-white-72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795" y="500836"/>
            <a:ext cx="985352" cy="857256"/>
          </a:xfrm>
          <a:prstGeom prst="rect">
            <a:avLst/>
          </a:prstGeom>
        </p:spPr>
      </p:pic>
      <p:pic>
        <p:nvPicPr>
          <p:cNvPr id="14" name="图片 13" descr="feng-02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6050" y="3365988"/>
            <a:ext cx="8122046" cy="335758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166248" y="4787116"/>
            <a:ext cx="6092825" cy="4589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成员：山东大学 于斐</a:t>
            </a:r>
            <a:endParaRPr lang="en-US" sz="1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/>
          <p:cNvSpPr/>
          <p:nvPr/>
        </p:nvSpPr>
        <p:spPr>
          <a:xfrm rot="16200000">
            <a:off x="-2311014" y="2311020"/>
            <a:ext cx="6859590" cy="223754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grpSp>
        <p:nvGrpSpPr>
          <p:cNvPr id="6" name="组合 5"/>
          <p:cNvGrpSpPr/>
          <p:nvPr/>
        </p:nvGrpSpPr>
        <p:grpSpPr>
          <a:xfrm>
            <a:off x="0" y="0"/>
            <a:ext cx="709460" cy="831407"/>
            <a:chOff x="576067" y="4952474"/>
            <a:chExt cx="892339" cy="1045721"/>
          </a:xfrm>
        </p:grpSpPr>
        <p:sp>
          <p:nvSpPr>
            <p:cNvPr id="7" name="Square">
              <a:extLst>
                <a:ext uri="{FF2B5EF4-FFF2-40B4-BE49-F238E27FC236}">
                  <a16:creationId xmlns:a16="http://schemas.microsoft.com/office/drawing/2014/main" id="{99F366F8-DC49-4E0B-B131-1FB92CC518E3}"/>
                </a:ext>
              </a:extLst>
            </p:cNvPr>
            <p:cNvSpPr/>
            <p:nvPr/>
          </p:nvSpPr>
          <p:spPr>
            <a:xfrm>
              <a:off x="861107" y="5390896"/>
              <a:ext cx="607299" cy="607299"/>
            </a:xfrm>
            <a:prstGeom prst="rect">
              <a:avLst/>
            </a:prstGeom>
            <a:solidFill>
              <a:srgbClr val="2872C5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26FC5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8" name="Rectangle">
              <a:extLst>
                <a:ext uri="{FF2B5EF4-FFF2-40B4-BE49-F238E27FC236}">
                  <a16:creationId xmlns:a16="http://schemas.microsoft.com/office/drawing/2014/main" id="{10443275-64C7-4249-92B8-990C3BB41279}"/>
                </a:ext>
              </a:extLst>
            </p:cNvPr>
            <p:cNvSpPr/>
            <p:nvPr/>
          </p:nvSpPr>
          <p:spPr>
            <a:xfrm>
              <a:off x="576067" y="5108797"/>
              <a:ext cx="286654" cy="282073"/>
            </a:xfrm>
            <a:prstGeom prst="rect">
              <a:avLst/>
            </a:prstGeom>
            <a:solidFill>
              <a:srgbClr val="00C7FD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26FC5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" name="Square">
              <a:extLst>
                <a:ext uri="{FF2B5EF4-FFF2-40B4-BE49-F238E27FC236}">
                  <a16:creationId xmlns:a16="http://schemas.microsoft.com/office/drawing/2014/main" id="{85908D9A-1608-44B4-A0A3-FC9E665728CA}"/>
                </a:ext>
              </a:extLst>
            </p:cNvPr>
            <p:cNvSpPr/>
            <p:nvPr/>
          </p:nvSpPr>
          <p:spPr>
            <a:xfrm>
              <a:off x="861107" y="4952474"/>
              <a:ext cx="157461" cy="157461"/>
            </a:xfrm>
            <a:prstGeom prst="rect">
              <a:avLst/>
            </a:prstGeom>
            <a:solidFill>
              <a:srgbClr val="2872C5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26FC5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10" name="图片 9" descr="01-01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356" y="161132"/>
            <a:ext cx="1357322" cy="69689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65852" y="929464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团队简介</a:t>
            </a:r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89FFF-3F45-4680-8077-8C59E659A6AA}" type="slidenum">
              <a:rPr lang="zh-CN" altLang="en-US" smtClean="0"/>
              <a:pPr/>
              <a:t>2</a:t>
            </a:fld>
            <a:endParaRPr lang="zh-CN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52BCEC-C7AA-B5E0-F313-2EF1D3616628}"/>
              </a:ext>
            </a:extLst>
          </p:cNvPr>
          <p:cNvSpPr txBox="1"/>
          <p:nvPr/>
        </p:nvSpPr>
        <p:spPr>
          <a:xfrm>
            <a:off x="2363021" y="38156"/>
            <a:ext cx="9661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团队成员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：山东大学 于斐</a:t>
            </a:r>
            <a:endParaRPr lang="en-US" altLang="ja-JP" sz="2000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0C70B-4F96-EC2B-2A5B-65C34D24285B}"/>
              </a:ext>
            </a:extLst>
          </p:cNvPr>
          <p:cNvSpPr txBox="1"/>
          <p:nvPr/>
        </p:nvSpPr>
        <p:spPr>
          <a:xfrm>
            <a:off x="2363021" y="1766827"/>
            <a:ext cx="9661539" cy="13234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项目信息概览表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lvl="0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参赛项目名称： </a:t>
            </a:r>
            <a:r>
              <a:rPr lang="en-US" altLang="zh-CN" sz="2000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FSOO Face Swap on </a:t>
            </a:r>
            <a:r>
              <a:rPr lang="en-US" altLang="zh-CN" sz="2000" dirty="0" err="1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oneAPI</a:t>
            </a:r>
            <a:endParaRPr lang="en-US" altLang="zh-CN" sz="2000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lvl="0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技术方向： 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lvl="0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主题二：基于英特尔</a:t>
            </a:r>
            <a:r>
              <a:rPr lang="en-US" altLang="zh-CN" sz="2000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®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oneAPI</a:t>
            </a:r>
            <a:r>
              <a:rPr 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000" cap="all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开放创新：基于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C++/SYCL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直接式编程语言为主</a:t>
            </a:r>
            <a:endParaRPr 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/>
          <p:cNvSpPr/>
          <p:nvPr/>
        </p:nvSpPr>
        <p:spPr>
          <a:xfrm rot="16200000">
            <a:off x="-550236" y="562094"/>
            <a:ext cx="3338020" cy="223754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grpSp>
        <p:nvGrpSpPr>
          <p:cNvPr id="6" name="组合 5"/>
          <p:cNvGrpSpPr/>
          <p:nvPr/>
        </p:nvGrpSpPr>
        <p:grpSpPr>
          <a:xfrm>
            <a:off x="0" y="0"/>
            <a:ext cx="709460" cy="831407"/>
            <a:chOff x="576067" y="4952474"/>
            <a:chExt cx="892339" cy="1045721"/>
          </a:xfrm>
        </p:grpSpPr>
        <p:sp>
          <p:nvSpPr>
            <p:cNvPr id="7" name="Square">
              <a:extLst>
                <a:ext uri="{FF2B5EF4-FFF2-40B4-BE49-F238E27FC236}">
                  <a16:creationId xmlns:a16="http://schemas.microsoft.com/office/drawing/2014/main" id="{99F366F8-DC49-4E0B-B131-1FB92CC518E3}"/>
                </a:ext>
              </a:extLst>
            </p:cNvPr>
            <p:cNvSpPr/>
            <p:nvPr/>
          </p:nvSpPr>
          <p:spPr>
            <a:xfrm>
              <a:off x="861107" y="5390896"/>
              <a:ext cx="607299" cy="607299"/>
            </a:xfrm>
            <a:prstGeom prst="rect">
              <a:avLst/>
            </a:prstGeom>
            <a:solidFill>
              <a:srgbClr val="2872C5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26FC5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8" name="Rectangle">
              <a:extLst>
                <a:ext uri="{FF2B5EF4-FFF2-40B4-BE49-F238E27FC236}">
                  <a16:creationId xmlns:a16="http://schemas.microsoft.com/office/drawing/2014/main" id="{10443275-64C7-4249-92B8-990C3BB41279}"/>
                </a:ext>
              </a:extLst>
            </p:cNvPr>
            <p:cNvSpPr/>
            <p:nvPr/>
          </p:nvSpPr>
          <p:spPr>
            <a:xfrm>
              <a:off x="576067" y="5108797"/>
              <a:ext cx="286654" cy="282073"/>
            </a:xfrm>
            <a:prstGeom prst="rect">
              <a:avLst/>
            </a:prstGeom>
            <a:solidFill>
              <a:srgbClr val="00C7FD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26FC5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" name="Square">
              <a:extLst>
                <a:ext uri="{FF2B5EF4-FFF2-40B4-BE49-F238E27FC236}">
                  <a16:creationId xmlns:a16="http://schemas.microsoft.com/office/drawing/2014/main" id="{85908D9A-1608-44B4-A0A3-FC9E665728CA}"/>
                </a:ext>
              </a:extLst>
            </p:cNvPr>
            <p:cNvSpPr/>
            <p:nvPr/>
          </p:nvSpPr>
          <p:spPr>
            <a:xfrm>
              <a:off x="861107" y="4952474"/>
              <a:ext cx="157461" cy="157461"/>
            </a:xfrm>
            <a:prstGeom prst="rect">
              <a:avLst/>
            </a:prstGeom>
            <a:solidFill>
              <a:srgbClr val="2872C5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26FC5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10" name="图片 9" descr="01-0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356" y="161132"/>
            <a:ext cx="1357322" cy="696894"/>
          </a:xfrm>
          <a:prstGeom prst="rect">
            <a:avLst/>
          </a:prstGeom>
        </p:spPr>
      </p:pic>
      <p:sp>
        <p:nvSpPr>
          <p:cNvPr id="12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8736463" y="6357822"/>
            <a:ext cx="2844430" cy="365210"/>
          </a:xfrm>
        </p:spPr>
        <p:txBody>
          <a:bodyPr/>
          <a:lstStyle/>
          <a:p>
            <a:fld id="{EAB89FFF-3F45-4680-8077-8C59E659A6AA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40C529-5161-AA94-3905-9544D8557097}"/>
              </a:ext>
            </a:extLst>
          </p:cNvPr>
          <p:cNvSpPr txBox="1"/>
          <p:nvPr/>
        </p:nvSpPr>
        <p:spPr>
          <a:xfrm>
            <a:off x="2350790" y="107712"/>
            <a:ext cx="9613000" cy="64633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17999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方案介绍：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7999"/>
              </a:lnSpc>
              <a:spcBef>
                <a:spcPts val="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项目名称：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FSOO Face Swap on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oneAPI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17999"/>
              </a:lnSpc>
              <a:spcBef>
                <a:spcPts val="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项目参考的开源代码库：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17999"/>
              </a:lnSpc>
              <a:spcBef>
                <a:spcPts val="0"/>
              </a:spcBef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OpenCV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hlinkClick r:id="rId3"/>
              </a:rPr>
              <a:t>https://opencv.org/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17999"/>
              </a:lnSpc>
              <a:spcBef>
                <a:spcPts val="0"/>
              </a:spcBef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dlib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hlinkClick r:id="rId4"/>
              </a:rPr>
              <a:t>http://dlib.net/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17999"/>
              </a:lnSpc>
              <a:spcBef>
                <a:spcPts val="0"/>
              </a:spcBef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oneVPL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Sample Code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hlinkClick r:id="rId5"/>
              </a:rPr>
              <a:t>https://github.com/oneapi-src/oneAPI-samples/tree/master/Libraries/oneVPL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17999"/>
              </a:lnSpc>
              <a:spcBef>
                <a:spcPts val="0"/>
              </a:spcBef>
            </a:pPr>
            <a:r>
              <a:rPr lang="zh-CN" altLang="en-US" sz="1600" dirty="0">
                <a:latin typeface="微软雅黑"/>
                <a:ea typeface="微软雅黑"/>
              </a:rPr>
              <a:t>项目使用的硬件环境：</a:t>
            </a:r>
            <a:endParaRPr lang="en-US" altLang="zh-CN" sz="1600" dirty="0">
              <a:latin typeface="微软雅黑"/>
              <a:ea typeface="微软雅黑"/>
            </a:endParaRPr>
          </a:p>
          <a:p>
            <a:pPr marL="0" lvl="1">
              <a:lnSpc>
                <a:spcPct val="117999"/>
              </a:lnSpc>
            </a:pPr>
            <a:r>
              <a:rPr lang="en-US" altLang="zh-CN" sz="1600" dirty="0">
                <a:latin typeface="微软雅黑"/>
                <a:ea typeface="微软雅黑"/>
              </a:rPr>
              <a:t>Nitro AN515-58 V1.09</a:t>
            </a:r>
          </a:p>
          <a:p>
            <a:pPr marL="0" lvl="1">
              <a:lnSpc>
                <a:spcPct val="117999"/>
              </a:lnSpc>
            </a:pPr>
            <a:r>
              <a:rPr lang="en-US" altLang="zh-CN" sz="1600" dirty="0">
                <a:latin typeface="微软雅黑"/>
                <a:ea typeface="微软雅黑"/>
              </a:rPr>
              <a:t>CPU: 12th Gen Intel i5-12500H (16) @ 4.500GHz</a:t>
            </a:r>
          </a:p>
          <a:p>
            <a:pPr marL="0" lvl="1">
              <a:lnSpc>
                <a:spcPct val="117999"/>
              </a:lnSpc>
            </a:pPr>
            <a:r>
              <a:rPr lang="en-US" altLang="zh-CN" sz="1600" dirty="0">
                <a:latin typeface="微软雅黑"/>
                <a:ea typeface="微软雅黑"/>
              </a:rPr>
              <a:t>GPU: Intel Alder Lake-P</a:t>
            </a:r>
          </a:p>
          <a:p>
            <a:pPr marL="0" lvl="1">
              <a:lnSpc>
                <a:spcPct val="117999"/>
              </a:lnSpc>
            </a:pPr>
            <a:r>
              <a:rPr lang="en-US" altLang="zh-CN" sz="1600" dirty="0">
                <a:latin typeface="微软雅黑"/>
                <a:ea typeface="微软雅黑"/>
              </a:rPr>
              <a:t>Memory: 15701MiB</a:t>
            </a:r>
          </a:p>
          <a:p>
            <a:pPr>
              <a:lnSpc>
                <a:spcPct val="117999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项目使用的软件环境：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7999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OS: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Manjaro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Linux x86_64</a:t>
            </a:r>
          </a:p>
          <a:p>
            <a:pPr>
              <a:lnSpc>
                <a:spcPct val="117999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Kernel: 6.1.29-1-MANJARO</a:t>
            </a:r>
          </a:p>
          <a:p>
            <a:pPr>
              <a:lnSpc>
                <a:spcPct val="117999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Packages: 1546 (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pacman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), 7 (snap)</a:t>
            </a:r>
          </a:p>
          <a:p>
            <a:pPr>
              <a:lnSpc>
                <a:spcPct val="117999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DE: Plasma 5.27.4</a:t>
            </a:r>
          </a:p>
          <a:p>
            <a:pPr>
              <a:lnSpc>
                <a:spcPct val="117999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WM: Kwin</a:t>
            </a:r>
          </a:p>
          <a:p>
            <a:pPr>
              <a:lnSpc>
                <a:spcPct val="117999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Packages Used:</a:t>
            </a:r>
          </a:p>
          <a:p>
            <a:pPr>
              <a:lnSpc>
                <a:spcPct val="117999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intel-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oneapi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basekit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2023.0.0.25537-3</a:t>
            </a:r>
          </a:p>
          <a:p>
            <a:pPr>
              <a:lnSpc>
                <a:spcPct val="117999"/>
              </a:lnSpc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opencv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4.7.0</a:t>
            </a:r>
          </a:p>
          <a:p>
            <a:pPr>
              <a:lnSpc>
                <a:spcPct val="117999"/>
              </a:lnSpc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ffmpeg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(compiled with </a:t>
            </a:r>
            <a:r>
              <a:rPr lang="en-US" altLang="zh-CN" sz="1600" dirty="0">
                <a:latin typeface="Consolas" panose="020B0609020204030204" pitchFamily="49" charset="0"/>
                <a:ea typeface="微软雅黑" panose="020B0503020204020204" pitchFamily="34" charset="-122"/>
                <a:cs typeface="Times New Roman" panose="02020603050405020304" pitchFamily="18" charset="0"/>
              </a:rPr>
              <a:t>--enable-</a:t>
            </a:r>
            <a:r>
              <a:rPr lang="en-US" altLang="zh-CN" sz="1600" dirty="0" err="1">
                <a:latin typeface="Consolas" panose="020B0609020204030204" pitchFamily="49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libvpl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" name="矩形 10">
            <a:extLst>
              <a:ext uri="{FF2B5EF4-FFF2-40B4-BE49-F238E27FC236}">
                <a16:creationId xmlns:a16="http://schemas.microsoft.com/office/drawing/2014/main" id="{023FFC98-6178-5259-2747-51EF2C206A9F}"/>
              </a:ext>
            </a:extLst>
          </p:cNvPr>
          <p:cNvSpPr/>
          <p:nvPr/>
        </p:nvSpPr>
        <p:spPr>
          <a:xfrm>
            <a:off x="-24648" y="990775"/>
            <a:ext cx="2237549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结果展示</a:t>
            </a:r>
            <a:endParaRPr lang="en-US" altLang="zh-CN" sz="3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1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方案描述</a:t>
            </a:r>
            <a:endParaRPr lang="en-US" altLang="zh-CN" sz="18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07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/>
          <p:cNvSpPr/>
          <p:nvPr/>
        </p:nvSpPr>
        <p:spPr>
          <a:xfrm rot="16200000">
            <a:off x="-550236" y="562094"/>
            <a:ext cx="3338020" cy="223754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grpSp>
        <p:nvGrpSpPr>
          <p:cNvPr id="6" name="组合 5"/>
          <p:cNvGrpSpPr/>
          <p:nvPr/>
        </p:nvGrpSpPr>
        <p:grpSpPr>
          <a:xfrm>
            <a:off x="0" y="0"/>
            <a:ext cx="709460" cy="831407"/>
            <a:chOff x="576067" y="4952474"/>
            <a:chExt cx="892339" cy="1045721"/>
          </a:xfrm>
        </p:grpSpPr>
        <p:sp>
          <p:nvSpPr>
            <p:cNvPr id="7" name="Square">
              <a:extLst>
                <a:ext uri="{FF2B5EF4-FFF2-40B4-BE49-F238E27FC236}">
                  <a16:creationId xmlns:a16="http://schemas.microsoft.com/office/drawing/2014/main" id="{99F366F8-DC49-4E0B-B131-1FB92CC518E3}"/>
                </a:ext>
              </a:extLst>
            </p:cNvPr>
            <p:cNvSpPr/>
            <p:nvPr/>
          </p:nvSpPr>
          <p:spPr>
            <a:xfrm>
              <a:off x="861107" y="5390896"/>
              <a:ext cx="607299" cy="607299"/>
            </a:xfrm>
            <a:prstGeom prst="rect">
              <a:avLst/>
            </a:prstGeom>
            <a:solidFill>
              <a:srgbClr val="2872C5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26FC5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8" name="Rectangle">
              <a:extLst>
                <a:ext uri="{FF2B5EF4-FFF2-40B4-BE49-F238E27FC236}">
                  <a16:creationId xmlns:a16="http://schemas.microsoft.com/office/drawing/2014/main" id="{10443275-64C7-4249-92B8-990C3BB41279}"/>
                </a:ext>
              </a:extLst>
            </p:cNvPr>
            <p:cNvSpPr/>
            <p:nvPr/>
          </p:nvSpPr>
          <p:spPr>
            <a:xfrm>
              <a:off x="576067" y="5108797"/>
              <a:ext cx="286654" cy="282073"/>
            </a:xfrm>
            <a:prstGeom prst="rect">
              <a:avLst/>
            </a:prstGeom>
            <a:solidFill>
              <a:srgbClr val="00C7FD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26FC5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" name="Square">
              <a:extLst>
                <a:ext uri="{FF2B5EF4-FFF2-40B4-BE49-F238E27FC236}">
                  <a16:creationId xmlns:a16="http://schemas.microsoft.com/office/drawing/2014/main" id="{85908D9A-1608-44B4-A0A3-FC9E665728CA}"/>
                </a:ext>
              </a:extLst>
            </p:cNvPr>
            <p:cNvSpPr/>
            <p:nvPr/>
          </p:nvSpPr>
          <p:spPr>
            <a:xfrm>
              <a:off x="861107" y="4952474"/>
              <a:ext cx="157461" cy="157461"/>
            </a:xfrm>
            <a:prstGeom prst="rect">
              <a:avLst/>
            </a:prstGeom>
            <a:solidFill>
              <a:srgbClr val="2872C5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26FC5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10" name="图片 9" descr="01-0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356" y="161132"/>
            <a:ext cx="1357322" cy="696894"/>
          </a:xfrm>
          <a:prstGeom prst="rect">
            <a:avLst/>
          </a:prstGeom>
        </p:spPr>
      </p:pic>
      <p:sp>
        <p:nvSpPr>
          <p:cNvPr id="12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8736463" y="6357822"/>
            <a:ext cx="2844430" cy="365210"/>
          </a:xfrm>
        </p:spPr>
        <p:txBody>
          <a:bodyPr/>
          <a:lstStyle/>
          <a:p>
            <a:fld id="{EAB89FFF-3F45-4680-8077-8C59E659A6AA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40C529-5161-AA94-3905-9544D8557097}"/>
              </a:ext>
            </a:extLst>
          </p:cNvPr>
          <p:cNvSpPr txBox="1"/>
          <p:nvPr/>
        </p:nvSpPr>
        <p:spPr>
          <a:xfrm>
            <a:off x="2350790" y="107712"/>
            <a:ext cx="9613000" cy="649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17999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方案介绍：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7999"/>
              </a:lnSpc>
              <a:spcBef>
                <a:spcPts val="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项目效果示意图：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10">
            <a:extLst>
              <a:ext uri="{FF2B5EF4-FFF2-40B4-BE49-F238E27FC236}">
                <a16:creationId xmlns:a16="http://schemas.microsoft.com/office/drawing/2014/main" id="{023FFC98-6178-5259-2747-51EF2C206A9F}"/>
              </a:ext>
            </a:extLst>
          </p:cNvPr>
          <p:cNvSpPr/>
          <p:nvPr/>
        </p:nvSpPr>
        <p:spPr>
          <a:xfrm>
            <a:off x="-24648" y="990775"/>
            <a:ext cx="2237549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结果展示</a:t>
            </a:r>
            <a:endParaRPr lang="en-US" altLang="zh-CN" sz="3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1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方案描述</a:t>
            </a:r>
            <a:endParaRPr lang="en-US" altLang="zh-CN" sz="18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9D8418-2A02-085D-1207-8118B4B69FD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7513" y="858026"/>
            <a:ext cx="8399553" cy="472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3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/>
          <p:cNvSpPr/>
          <p:nvPr/>
        </p:nvSpPr>
        <p:spPr>
          <a:xfrm rot="16200000">
            <a:off x="-550236" y="562094"/>
            <a:ext cx="3338020" cy="223754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grpSp>
        <p:nvGrpSpPr>
          <p:cNvPr id="6" name="组合 5"/>
          <p:cNvGrpSpPr/>
          <p:nvPr/>
        </p:nvGrpSpPr>
        <p:grpSpPr>
          <a:xfrm>
            <a:off x="0" y="0"/>
            <a:ext cx="709460" cy="831407"/>
            <a:chOff x="576067" y="4952474"/>
            <a:chExt cx="892339" cy="1045721"/>
          </a:xfrm>
        </p:grpSpPr>
        <p:sp>
          <p:nvSpPr>
            <p:cNvPr id="7" name="Square">
              <a:extLst>
                <a:ext uri="{FF2B5EF4-FFF2-40B4-BE49-F238E27FC236}">
                  <a16:creationId xmlns:a16="http://schemas.microsoft.com/office/drawing/2014/main" id="{99F366F8-DC49-4E0B-B131-1FB92CC518E3}"/>
                </a:ext>
              </a:extLst>
            </p:cNvPr>
            <p:cNvSpPr/>
            <p:nvPr/>
          </p:nvSpPr>
          <p:spPr>
            <a:xfrm>
              <a:off x="861107" y="5390896"/>
              <a:ext cx="607299" cy="607299"/>
            </a:xfrm>
            <a:prstGeom prst="rect">
              <a:avLst/>
            </a:prstGeom>
            <a:solidFill>
              <a:srgbClr val="2872C5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26FC5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8" name="Rectangle">
              <a:extLst>
                <a:ext uri="{FF2B5EF4-FFF2-40B4-BE49-F238E27FC236}">
                  <a16:creationId xmlns:a16="http://schemas.microsoft.com/office/drawing/2014/main" id="{10443275-64C7-4249-92B8-990C3BB41279}"/>
                </a:ext>
              </a:extLst>
            </p:cNvPr>
            <p:cNvSpPr/>
            <p:nvPr/>
          </p:nvSpPr>
          <p:spPr>
            <a:xfrm>
              <a:off x="576067" y="5108797"/>
              <a:ext cx="286654" cy="282073"/>
            </a:xfrm>
            <a:prstGeom prst="rect">
              <a:avLst/>
            </a:prstGeom>
            <a:solidFill>
              <a:srgbClr val="00C7FD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26FC5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" name="Square">
              <a:extLst>
                <a:ext uri="{FF2B5EF4-FFF2-40B4-BE49-F238E27FC236}">
                  <a16:creationId xmlns:a16="http://schemas.microsoft.com/office/drawing/2014/main" id="{85908D9A-1608-44B4-A0A3-FC9E665728CA}"/>
                </a:ext>
              </a:extLst>
            </p:cNvPr>
            <p:cNvSpPr/>
            <p:nvPr/>
          </p:nvSpPr>
          <p:spPr>
            <a:xfrm>
              <a:off x="861107" y="4952474"/>
              <a:ext cx="157461" cy="157461"/>
            </a:xfrm>
            <a:prstGeom prst="rect">
              <a:avLst/>
            </a:prstGeom>
            <a:solidFill>
              <a:srgbClr val="2872C5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26FC5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10" name="图片 9" descr="01-0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356" y="161132"/>
            <a:ext cx="1357322" cy="696894"/>
          </a:xfrm>
          <a:prstGeom prst="rect">
            <a:avLst/>
          </a:prstGeom>
        </p:spPr>
      </p:pic>
      <p:sp>
        <p:nvSpPr>
          <p:cNvPr id="12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8736463" y="6357822"/>
            <a:ext cx="2844430" cy="365210"/>
          </a:xfrm>
        </p:spPr>
        <p:txBody>
          <a:bodyPr/>
          <a:lstStyle/>
          <a:p>
            <a:fld id="{EAB89FFF-3F45-4680-8077-8C59E659A6AA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40C529-5161-AA94-3905-9544D8557097}"/>
              </a:ext>
            </a:extLst>
          </p:cNvPr>
          <p:cNvSpPr txBox="1"/>
          <p:nvPr/>
        </p:nvSpPr>
        <p:spPr>
          <a:xfrm>
            <a:off x="2350790" y="107712"/>
            <a:ext cx="9613000" cy="500758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17999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方案介绍：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7999"/>
              </a:lnSpc>
            </a:pPr>
            <a:r>
              <a:rPr lang="ja-JP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流程：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7999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这里使用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Intel Advisor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对整个运行过程中耗时的部分进行了分析，对此表示感谢。</a:t>
            </a:r>
            <a:endParaRPr lang="en-US" altLang="ja-JP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17999"/>
              </a:lnSpc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oneVPL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，对读入的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H.264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视频进行解码，转为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yuv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格式的原始图像文件，并转换为</a:t>
            </a:r>
            <a:r>
              <a:rPr lang="zh-CN" altLang="en-US" sz="16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  <a:ea typeface="微软雅黑" panose="020B0503020204020204" pitchFamily="34" charset="-122"/>
              </a:rPr>
              <a:t>png</a:t>
            </a:r>
            <a:r>
              <a:rPr lang="en-US" altLang="zh-CN" sz="16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格式以便进一步处理。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17999"/>
              </a:lnSpc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在转码时，使用了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C++ SYCL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进行并行运算处理，加速了</a:t>
            </a:r>
            <a:r>
              <a:rPr lang="zh-CN" altLang="en-US" sz="16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  <a:ea typeface="微软雅黑" panose="020B0503020204020204" pitchFamily="34" charset="-122"/>
              </a:rPr>
              <a:t>yuv</a:t>
            </a:r>
            <a:r>
              <a:rPr lang="en-US" altLang="zh-CN" sz="16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转化为</a:t>
            </a:r>
            <a:r>
              <a:rPr lang="zh-CN" altLang="en-US" sz="16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  <a:ea typeface="微软雅黑" panose="020B0503020204020204" pitchFamily="34" charset="-122"/>
              </a:rPr>
              <a:t>png</a:t>
            </a:r>
            <a:r>
              <a:rPr lang="en-US" altLang="zh-CN" sz="16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中若干个过程。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17999"/>
              </a:lnSpc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对视频进行逐帧人脸识别，具体步骤如下：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52485" lvl="1" indent="-342900">
              <a:lnSpc>
                <a:spcPct val="117999"/>
              </a:lnSpc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人脸关键点检测：该步骤使用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dlib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自带的机器学习检测完成。经过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Intel Advisor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检测，该步骤为耗时最多步骤，因此考虑将该步骤进行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C++ SYCL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加速处理。  通过分析，本次在函数中找到了耗时较多的若干部分。这一些部分在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dlib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头文件中使用了 </a:t>
            </a:r>
            <a:r>
              <a:rPr lang="en-US" altLang="zh-CN" sz="1600" dirty="0">
                <a:latin typeface="Consolas" panose="020B0609020204030204" pitchFamily="49" charset="0"/>
                <a:ea typeface="微软雅黑" panose="020B0503020204020204" pitchFamily="34" charset="-122"/>
              </a:rPr>
              <a:t>// Target: SLOW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标注出，且对于若干部分，分析了时间复杂度以及优化方法。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52485" lvl="1" indent="-342900">
              <a:lnSpc>
                <a:spcPct val="117999"/>
              </a:lnSpc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计算凸包：参见 </a:t>
            </a:r>
            <a:r>
              <a:rPr lang="en-US" altLang="zh-CN" sz="1600" dirty="0">
                <a:latin typeface="Consolas" panose="020B0609020204030204" pitchFamily="49" charset="0"/>
                <a:ea typeface="微软雅黑" panose="020B0503020204020204" pitchFamily="34" charset="-122"/>
              </a:rPr>
              <a:t>main.cpp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 </a:t>
            </a:r>
            <a:r>
              <a:rPr lang="en-US" altLang="zh-CN" sz="1600" dirty="0" err="1">
                <a:latin typeface="Consolas" panose="020B0609020204030204" pitchFamily="49" charset="0"/>
                <a:ea typeface="微软雅黑" panose="020B0503020204020204" pitchFamily="34" charset="-122"/>
              </a:rPr>
              <a:t>convexHull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52485" lvl="1" indent="-342900">
              <a:lnSpc>
                <a:spcPct val="117999"/>
              </a:lnSpc>
              <a:buFontTx/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三角剖分，仿射变换：参见 </a:t>
            </a:r>
            <a:r>
              <a:rPr lang="en-US" altLang="zh-CN" sz="1600" dirty="0">
                <a:latin typeface="Consolas" panose="020B0609020204030204" pitchFamily="49" charset="0"/>
                <a:ea typeface="微软雅黑" panose="020B0503020204020204" pitchFamily="34" charset="-122"/>
              </a:rPr>
              <a:t>main.cpp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 </a:t>
            </a:r>
            <a:r>
              <a:rPr lang="en-US" altLang="zh-CN" sz="1600" dirty="0" err="1">
                <a:latin typeface="Consolas" panose="020B0609020204030204" pitchFamily="49" charset="0"/>
                <a:ea typeface="微软雅黑" panose="020B0503020204020204" pitchFamily="34" charset="-122"/>
              </a:rPr>
              <a:t>delaunay_triangulation</a:t>
            </a:r>
            <a:r>
              <a:rPr lang="en-US" altLang="zh-CN" sz="16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1600" dirty="0" err="1">
                <a:latin typeface="Consolas" panose="020B0609020204030204" pitchFamily="49" charset="0"/>
                <a:ea typeface="微软雅黑" panose="020B0503020204020204" pitchFamily="34" charset="-122"/>
              </a:rPr>
              <a:t>warp_triangle</a:t>
            </a:r>
            <a:r>
              <a:rPr lang="en-US" altLang="zh-CN" sz="16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部分。</a:t>
            </a:r>
          </a:p>
          <a:p>
            <a:pPr marL="952485" lvl="1" indent="-342900">
              <a:lnSpc>
                <a:spcPct val="117999"/>
              </a:lnSpc>
              <a:buFontTx/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无缝缝合：参见 </a:t>
            </a:r>
            <a:r>
              <a:rPr lang="en-US" altLang="zh-CN" sz="1600" dirty="0">
                <a:latin typeface="Consolas" panose="020B0609020204030204" pitchFamily="49" charset="0"/>
                <a:ea typeface="微软雅黑" panose="020B0503020204020204" pitchFamily="34" charset="-122"/>
              </a:rPr>
              <a:t>main.cpp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 </a:t>
            </a:r>
            <a:r>
              <a:rPr lang="en-US" altLang="zh-CN" sz="1600" dirty="0" err="1">
                <a:latin typeface="Consolas" panose="020B0609020204030204" pitchFamily="49" charset="0"/>
                <a:ea typeface="微软雅黑" panose="020B0503020204020204" pitchFamily="34" charset="-122"/>
              </a:rPr>
              <a:t>seamlessClone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部分。</a:t>
            </a:r>
            <a:endParaRPr lang="en-US" altLang="ja-JP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52485" lvl="1" indent="-342900">
              <a:lnSpc>
                <a:spcPct val="117999"/>
              </a:lnSpc>
              <a:buAutoNum type="arabicPeriod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52485" lvl="1" indent="-342900">
              <a:lnSpc>
                <a:spcPct val="117999"/>
              </a:lnSpc>
              <a:buFont typeface="+mj-lt"/>
              <a:buAutoNum type="arabicPeriod"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10">
            <a:extLst>
              <a:ext uri="{FF2B5EF4-FFF2-40B4-BE49-F238E27FC236}">
                <a16:creationId xmlns:a16="http://schemas.microsoft.com/office/drawing/2014/main" id="{023FFC98-6178-5259-2747-51EF2C206A9F}"/>
              </a:ext>
            </a:extLst>
          </p:cNvPr>
          <p:cNvSpPr/>
          <p:nvPr/>
        </p:nvSpPr>
        <p:spPr>
          <a:xfrm>
            <a:off x="-24648" y="990775"/>
            <a:ext cx="2237549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结果展示</a:t>
            </a:r>
            <a:endParaRPr lang="en-US" altLang="zh-CN" sz="3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1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方案描述</a:t>
            </a:r>
            <a:endParaRPr lang="en-US" altLang="zh-CN" sz="18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971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/>
          <p:cNvSpPr/>
          <p:nvPr/>
        </p:nvSpPr>
        <p:spPr>
          <a:xfrm rot="16200000">
            <a:off x="-550236" y="562094"/>
            <a:ext cx="3338020" cy="223754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grpSp>
        <p:nvGrpSpPr>
          <p:cNvPr id="6" name="组合 5"/>
          <p:cNvGrpSpPr/>
          <p:nvPr/>
        </p:nvGrpSpPr>
        <p:grpSpPr>
          <a:xfrm>
            <a:off x="0" y="0"/>
            <a:ext cx="709460" cy="831407"/>
            <a:chOff x="576067" y="4952474"/>
            <a:chExt cx="892339" cy="1045721"/>
          </a:xfrm>
        </p:grpSpPr>
        <p:sp>
          <p:nvSpPr>
            <p:cNvPr id="7" name="Square">
              <a:extLst>
                <a:ext uri="{FF2B5EF4-FFF2-40B4-BE49-F238E27FC236}">
                  <a16:creationId xmlns:a16="http://schemas.microsoft.com/office/drawing/2014/main" id="{99F366F8-DC49-4E0B-B131-1FB92CC518E3}"/>
                </a:ext>
              </a:extLst>
            </p:cNvPr>
            <p:cNvSpPr/>
            <p:nvPr/>
          </p:nvSpPr>
          <p:spPr>
            <a:xfrm>
              <a:off x="861107" y="5390896"/>
              <a:ext cx="607299" cy="607299"/>
            </a:xfrm>
            <a:prstGeom prst="rect">
              <a:avLst/>
            </a:prstGeom>
            <a:solidFill>
              <a:srgbClr val="2872C5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26FC5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8" name="Rectangle">
              <a:extLst>
                <a:ext uri="{FF2B5EF4-FFF2-40B4-BE49-F238E27FC236}">
                  <a16:creationId xmlns:a16="http://schemas.microsoft.com/office/drawing/2014/main" id="{10443275-64C7-4249-92B8-990C3BB41279}"/>
                </a:ext>
              </a:extLst>
            </p:cNvPr>
            <p:cNvSpPr/>
            <p:nvPr/>
          </p:nvSpPr>
          <p:spPr>
            <a:xfrm>
              <a:off x="576067" y="5108797"/>
              <a:ext cx="286654" cy="282073"/>
            </a:xfrm>
            <a:prstGeom prst="rect">
              <a:avLst/>
            </a:prstGeom>
            <a:solidFill>
              <a:srgbClr val="00C7FD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26FC5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" name="Square">
              <a:extLst>
                <a:ext uri="{FF2B5EF4-FFF2-40B4-BE49-F238E27FC236}">
                  <a16:creationId xmlns:a16="http://schemas.microsoft.com/office/drawing/2014/main" id="{85908D9A-1608-44B4-A0A3-FC9E665728CA}"/>
                </a:ext>
              </a:extLst>
            </p:cNvPr>
            <p:cNvSpPr/>
            <p:nvPr/>
          </p:nvSpPr>
          <p:spPr>
            <a:xfrm>
              <a:off x="861107" y="4952474"/>
              <a:ext cx="157461" cy="157461"/>
            </a:xfrm>
            <a:prstGeom prst="rect">
              <a:avLst/>
            </a:prstGeom>
            <a:solidFill>
              <a:srgbClr val="2872C5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26FC5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10" name="图片 9" descr="01-0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356" y="161132"/>
            <a:ext cx="1357322" cy="696894"/>
          </a:xfrm>
          <a:prstGeom prst="rect">
            <a:avLst/>
          </a:prstGeom>
        </p:spPr>
      </p:pic>
      <p:sp>
        <p:nvSpPr>
          <p:cNvPr id="12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8736463" y="6357822"/>
            <a:ext cx="2844430" cy="365210"/>
          </a:xfrm>
        </p:spPr>
        <p:txBody>
          <a:bodyPr/>
          <a:lstStyle/>
          <a:p>
            <a:fld id="{EAB89FFF-3F45-4680-8077-8C59E659A6AA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40C529-5161-AA94-3905-9544D8557097}"/>
              </a:ext>
            </a:extLst>
          </p:cNvPr>
          <p:cNvSpPr txBox="1"/>
          <p:nvPr/>
        </p:nvSpPr>
        <p:spPr>
          <a:xfrm>
            <a:off x="2350790" y="107712"/>
            <a:ext cx="9613000" cy="38454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17999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方案介绍：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7999"/>
              </a:lnSpc>
            </a:pP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7999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项目中</a:t>
            </a:r>
            <a:r>
              <a:rPr lang="ja-JP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使用的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</a:t>
            </a:r>
            <a:r>
              <a:rPr lang="ja-JP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ja-JP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17999"/>
              </a:lnSpc>
              <a:buAutoNum type="arabicPeriod"/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dlib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68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特征点人脸识别模型：</a:t>
            </a:r>
            <a:r>
              <a:rPr lang="en-US" altLang="zh-CN" sz="1600" dirty="0">
                <a:latin typeface="Consolas" panose="020B0609020204030204" pitchFamily="49" charset="0"/>
                <a:ea typeface="微软雅黑" panose="020B0503020204020204" pitchFamily="34" charset="-122"/>
              </a:rPr>
              <a:t>shape_predictor_68_face_landmarks.dat</a:t>
            </a:r>
          </a:p>
          <a:p>
            <a:pPr marL="342900" indent="-342900">
              <a:lnSpc>
                <a:spcPct val="117999"/>
              </a:lnSpc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凸包运算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17999"/>
              </a:lnSpc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三角剖分、仿射变换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17999"/>
              </a:lnSpc>
              <a:buAutoNum type="arabicPeriod"/>
            </a:pPr>
            <a:endParaRPr lang="en-US" altLang="zh-CN" sz="16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>
              <a:lnSpc>
                <a:spcPct val="117999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项目中</a:t>
            </a:r>
            <a:r>
              <a:rPr lang="ja-JP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使用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的 </a:t>
            </a:r>
            <a:r>
              <a:rPr lang="ja-JP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oneAPI 工具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及组件：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Calibri"/>
            </a:endParaRPr>
          </a:p>
          <a:p>
            <a:pPr marL="342900" indent="-342900">
              <a:lnSpc>
                <a:spcPct val="117999"/>
              </a:lnSpc>
              <a:buAutoNum type="arabicPeriod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Intel®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oneAPI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 DPC++ Library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SYCL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并行加速若干个运算部分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Calibri"/>
            </a:endParaRPr>
          </a:p>
          <a:p>
            <a:pPr marL="342900" indent="-342900">
              <a:lnSpc>
                <a:spcPct val="117999"/>
              </a:lnSpc>
              <a:buAutoNum type="arabicPeriod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Intel® Advisor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：分析代码中运行最慢的部分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Calibri"/>
            </a:endParaRPr>
          </a:p>
          <a:p>
            <a:pPr marL="342900" indent="-342900">
              <a:lnSpc>
                <a:spcPct val="117999"/>
              </a:lnSpc>
              <a:buAutoNum type="arabicPeriod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Intel®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oneAPI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 Video Processing Library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：视频编解码部分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Calibri"/>
            </a:endParaRPr>
          </a:p>
          <a:p>
            <a:pPr marL="342900" indent="-342900">
              <a:lnSpc>
                <a:spcPct val="117999"/>
              </a:lnSpc>
              <a:buAutoNum type="arabicPeriod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Calibri"/>
            </a:endParaRPr>
          </a:p>
          <a:p>
            <a:pPr>
              <a:lnSpc>
                <a:spcPct val="117999"/>
              </a:lnSpc>
              <a:spcBef>
                <a:spcPts val="0"/>
              </a:spcBef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10">
            <a:extLst>
              <a:ext uri="{FF2B5EF4-FFF2-40B4-BE49-F238E27FC236}">
                <a16:creationId xmlns:a16="http://schemas.microsoft.com/office/drawing/2014/main" id="{023FFC98-6178-5259-2747-51EF2C206A9F}"/>
              </a:ext>
            </a:extLst>
          </p:cNvPr>
          <p:cNvSpPr/>
          <p:nvPr/>
        </p:nvSpPr>
        <p:spPr>
          <a:xfrm>
            <a:off x="-24648" y="990775"/>
            <a:ext cx="2237549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结果展示</a:t>
            </a:r>
            <a:endParaRPr lang="en-US" altLang="zh-CN" sz="3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1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方案描述</a:t>
            </a:r>
            <a:endParaRPr lang="en-US" altLang="zh-CN" sz="18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878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/>
          <p:cNvSpPr/>
          <p:nvPr/>
        </p:nvSpPr>
        <p:spPr>
          <a:xfrm rot="16200000">
            <a:off x="-550236" y="562094"/>
            <a:ext cx="3338020" cy="223754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grpSp>
        <p:nvGrpSpPr>
          <p:cNvPr id="6" name="组合 5"/>
          <p:cNvGrpSpPr/>
          <p:nvPr/>
        </p:nvGrpSpPr>
        <p:grpSpPr>
          <a:xfrm>
            <a:off x="0" y="0"/>
            <a:ext cx="709460" cy="831407"/>
            <a:chOff x="576067" y="4952474"/>
            <a:chExt cx="892339" cy="1045721"/>
          </a:xfrm>
        </p:grpSpPr>
        <p:sp>
          <p:nvSpPr>
            <p:cNvPr id="7" name="Square">
              <a:extLst>
                <a:ext uri="{FF2B5EF4-FFF2-40B4-BE49-F238E27FC236}">
                  <a16:creationId xmlns:a16="http://schemas.microsoft.com/office/drawing/2014/main" id="{99F366F8-DC49-4E0B-B131-1FB92CC518E3}"/>
                </a:ext>
              </a:extLst>
            </p:cNvPr>
            <p:cNvSpPr/>
            <p:nvPr/>
          </p:nvSpPr>
          <p:spPr>
            <a:xfrm>
              <a:off x="861107" y="5390896"/>
              <a:ext cx="607299" cy="607299"/>
            </a:xfrm>
            <a:prstGeom prst="rect">
              <a:avLst/>
            </a:prstGeom>
            <a:solidFill>
              <a:srgbClr val="2872C5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26FC5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8" name="Rectangle">
              <a:extLst>
                <a:ext uri="{FF2B5EF4-FFF2-40B4-BE49-F238E27FC236}">
                  <a16:creationId xmlns:a16="http://schemas.microsoft.com/office/drawing/2014/main" id="{10443275-64C7-4249-92B8-990C3BB41279}"/>
                </a:ext>
              </a:extLst>
            </p:cNvPr>
            <p:cNvSpPr/>
            <p:nvPr/>
          </p:nvSpPr>
          <p:spPr>
            <a:xfrm>
              <a:off x="576067" y="5108797"/>
              <a:ext cx="286654" cy="282073"/>
            </a:xfrm>
            <a:prstGeom prst="rect">
              <a:avLst/>
            </a:prstGeom>
            <a:solidFill>
              <a:srgbClr val="00C7FD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26FC5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" name="Square">
              <a:extLst>
                <a:ext uri="{FF2B5EF4-FFF2-40B4-BE49-F238E27FC236}">
                  <a16:creationId xmlns:a16="http://schemas.microsoft.com/office/drawing/2014/main" id="{85908D9A-1608-44B4-A0A3-FC9E665728CA}"/>
                </a:ext>
              </a:extLst>
            </p:cNvPr>
            <p:cNvSpPr/>
            <p:nvPr/>
          </p:nvSpPr>
          <p:spPr>
            <a:xfrm>
              <a:off x="861107" y="4952474"/>
              <a:ext cx="157461" cy="157461"/>
            </a:xfrm>
            <a:prstGeom prst="rect">
              <a:avLst/>
            </a:prstGeom>
            <a:solidFill>
              <a:srgbClr val="2872C5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26FC5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10" name="图片 9" descr="01-01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356" y="161132"/>
            <a:ext cx="1357322" cy="696894"/>
          </a:xfrm>
          <a:prstGeom prst="rect">
            <a:avLst/>
          </a:prstGeom>
        </p:spPr>
      </p:pic>
      <p:sp>
        <p:nvSpPr>
          <p:cNvPr id="12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8736463" y="6357822"/>
            <a:ext cx="2844430" cy="365210"/>
          </a:xfrm>
        </p:spPr>
        <p:txBody>
          <a:bodyPr/>
          <a:lstStyle/>
          <a:p>
            <a:fld id="{EAB89FFF-3F45-4680-8077-8C59E659A6AA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40C529-5161-AA94-3905-9544D8557097}"/>
              </a:ext>
            </a:extLst>
          </p:cNvPr>
          <p:cNvSpPr txBox="1"/>
          <p:nvPr/>
        </p:nvSpPr>
        <p:spPr>
          <a:xfrm>
            <a:off x="2350790" y="107712"/>
            <a:ext cx="9613000" cy="12307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17999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结果展示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Calibri"/>
            </a:endParaRPr>
          </a:p>
          <a:p>
            <a:pPr>
              <a:lnSpc>
                <a:spcPct val="117999"/>
              </a:lnSpc>
              <a:spcBef>
                <a:spcPts val="0"/>
              </a:spcBef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17999"/>
              </a:lnSpc>
              <a:spcBef>
                <a:spcPts val="0"/>
              </a:spcBef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17999"/>
              </a:lnSpc>
              <a:spcBef>
                <a:spcPts val="0"/>
              </a:spcBef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10">
            <a:extLst>
              <a:ext uri="{FF2B5EF4-FFF2-40B4-BE49-F238E27FC236}">
                <a16:creationId xmlns:a16="http://schemas.microsoft.com/office/drawing/2014/main" id="{023FFC98-6178-5259-2747-51EF2C206A9F}"/>
              </a:ext>
            </a:extLst>
          </p:cNvPr>
          <p:cNvSpPr/>
          <p:nvPr/>
        </p:nvSpPr>
        <p:spPr>
          <a:xfrm>
            <a:off x="-24648" y="990775"/>
            <a:ext cx="2237549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结果展示</a:t>
            </a:r>
            <a:endParaRPr lang="en-US" altLang="zh-CN" sz="3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1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方案描述</a:t>
            </a:r>
            <a:endParaRPr lang="en-US" altLang="zh-CN" sz="18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input">
            <a:hlinkClick r:id="" action="ppaction://media"/>
            <a:extLst>
              <a:ext uri="{FF2B5EF4-FFF2-40B4-BE49-F238E27FC236}">
                <a16:creationId xmlns:a16="http://schemas.microsoft.com/office/drawing/2014/main" id="{080E1741-32CA-CBE8-22BC-AC7D5D03B5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6623" y="2073473"/>
            <a:ext cx="5811941" cy="3268886"/>
          </a:xfrm>
          <a:prstGeom prst="rect">
            <a:avLst/>
          </a:prstGeom>
        </p:spPr>
      </p:pic>
      <p:pic>
        <p:nvPicPr>
          <p:cNvPr id="11" name="output">
            <a:hlinkClick r:id="" action="ppaction://media"/>
            <a:extLst>
              <a:ext uri="{FF2B5EF4-FFF2-40B4-BE49-F238E27FC236}">
                <a16:creationId xmlns:a16="http://schemas.microsoft.com/office/drawing/2014/main" id="{A0BCE6C8-046C-C0F0-CB13-7420B2FB6A0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151849" y="2073473"/>
            <a:ext cx="5811941" cy="326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06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50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5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/>
          <p:cNvSpPr/>
          <p:nvPr/>
        </p:nvSpPr>
        <p:spPr>
          <a:xfrm rot="16200000">
            <a:off x="-550236" y="562094"/>
            <a:ext cx="3338020" cy="223754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grpSp>
        <p:nvGrpSpPr>
          <p:cNvPr id="6" name="组合 5"/>
          <p:cNvGrpSpPr/>
          <p:nvPr/>
        </p:nvGrpSpPr>
        <p:grpSpPr>
          <a:xfrm>
            <a:off x="0" y="0"/>
            <a:ext cx="709460" cy="831407"/>
            <a:chOff x="576067" y="4952474"/>
            <a:chExt cx="892339" cy="1045721"/>
          </a:xfrm>
        </p:grpSpPr>
        <p:sp>
          <p:nvSpPr>
            <p:cNvPr id="7" name="Square">
              <a:extLst>
                <a:ext uri="{FF2B5EF4-FFF2-40B4-BE49-F238E27FC236}">
                  <a16:creationId xmlns:a16="http://schemas.microsoft.com/office/drawing/2014/main" id="{99F366F8-DC49-4E0B-B131-1FB92CC518E3}"/>
                </a:ext>
              </a:extLst>
            </p:cNvPr>
            <p:cNvSpPr/>
            <p:nvPr/>
          </p:nvSpPr>
          <p:spPr>
            <a:xfrm>
              <a:off x="861107" y="5390896"/>
              <a:ext cx="607299" cy="607299"/>
            </a:xfrm>
            <a:prstGeom prst="rect">
              <a:avLst/>
            </a:prstGeom>
            <a:solidFill>
              <a:srgbClr val="2872C5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26FC5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8" name="Rectangle">
              <a:extLst>
                <a:ext uri="{FF2B5EF4-FFF2-40B4-BE49-F238E27FC236}">
                  <a16:creationId xmlns:a16="http://schemas.microsoft.com/office/drawing/2014/main" id="{10443275-64C7-4249-92B8-990C3BB41279}"/>
                </a:ext>
              </a:extLst>
            </p:cNvPr>
            <p:cNvSpPr/>
            <p:nvPr/>
          </p:nvSpPr>
          <p:spPr>
            <a:xfrm>
              <a:off x="576067" y="5108797"/>
              <a:ext cx="286654" cy="282073"/>
            </a:xfrm>
            <a:prstGeom prst="rect">
              <a:avLst/>
            </a:prstGeom>
            <a:solidFill>
              <a:srgbClr val="00C7FD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26FC5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  <p:sp>
          <p:nvSpPr>
            <p:cNvPr id="9" name="Square">
              <a:extLst>
                <a:ext uri="{FF2B5EF4-FFF2-40B4-BE49-F238E27FC236}">
                  <a16:creationId xmlns:a16="http://schemas.microsoft.com/office/drawing/2014/main" id="{85908D9A-1608-44B4-A0A3-FC9E665728CA}"/>
                </a:ext>
              </a:extLst>
            </p:cNvPr>
            <p:cNvSpPr/>
            <p:nvPr/>
          </p:nvSpPr>
          <p:spPr>
            <a:xfrm>
              <a:off x="861107" y="4952474"/>
              <a:ext cx="157461" cy="157461"/>
            </a:xfrm>
            <a:prstGeom prst="rect">
              <a:avLst/>
            </a:prstGeom>
            <a:solidFill>
              <a:srgbClr val="2872C5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26FC5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/>
            </a:p>
          </p:txBody>
        </p:sp>
      </p:grpSp>
      <p:pic>
        <p:nvPicPr>
          <p:cNvPr id="10" name="图片 9" descr="01-0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356" y="161132"/>
            <a:ext cx="1357322" cy="696894"/>
          </a:xfrm>
          <a:prstGeom prst="rect">
            <a:avLst/>
          </a:prstGeom>
        </p:spPr>
      </p:pic>
      <p:sp>
        <p:nvSpPr>
          <p:cNvPr id="12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8736463" y="6357822"/>
            <a:ext cx="2844430" cy="365210"/>
          </a:xfrm>
        </p:spPr>
        <p:txBody>
          <a:bodyPr/>
          <a:lstStyle/>
          <a:p>
            <a:fld id="{EAB89FFF-3F45-4680-8077-8C59E659A6AA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40C529-5161-AA94-3905-9544D8557097}"/>
              </a:ext>
            </a:extLst>
          </p:cNvPr>
          <p:cNvSpPr txBox="1"/>
          <p:nvPr/>
        </p:nvSpPr>
        <p:spPr>
          <a:xfrm>
            <a:off x="2350790" y="107712"/>
            <a:ext cx="9613000" cy="43449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0">
              <a:lnSpc>
                <a:spcPct val="117999"/>
              </a:lnSpc>
            </a:pPr>
            <a:endParaRPr lang="en-US" altLang="zh-CN" sz="1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17999"/>
              </a:lnSpc>
            </a:pP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技术探索方向讨论：</a:t>
            </a:r>
            <a:endParaRPr lang="en-US" altLang="zh-CN" sz="1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目前解决方案支持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H.264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AVC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）视频，下一步可能可以引入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H.265 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视频的转换。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由于技术限制，</a:t>
            </a:r>
            <a:r>
              <a:rPr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dlib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中某些耗时部分未完成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SYCL 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加速过程，未来可以针对这一类部分进行进一步优化。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7000"/>
              </a:lnSpc>
            </a:pP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应用价值讨论：</a:t>
            </a:r>
            <a:endParaRPr lang="en-US" altLang="zh-CN" sz="1600" dirty="0">
              <a:solidFill>
                <a:schemeClr val="accent2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>
              <a:lnSpc>
                <a:spcPct val="107000"/>
              </a:lnSpc>
            </a:pPr>
            <a:r>
              <a:rPr lang="zh-CN" altLang="en-US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该解决方案允许 </a:t>
            </a:r>
            <a:r>
              <a:rPr lang="en-US" altLang="zh-CN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Intel </a:t>
            </a:r>
            <a:r>
              <a:rPr lang="zh-CN" altLang="en-US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核芯显卡加速 </a:t>
            </a:r>
            <a:r>
              <a:rPr lang="en-US" altLang="zh-CN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AI </a:t>
            </a:r>
            <a:r>
              <a:rPr lang="zh-CN" altLang="en-US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换脸，为 </a:t>
            </a:r>
            <a:r>
              <a:rPr lang="en-US" altLang="zh-CN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Intel </a:t>
            </a:r>
            <a:r>
              <a:rPr lang="zh-CN" altLang="en-US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核芯显卡在 </a:t>
            </a:r>
            <a:r>
              <a:rPr lang="en-US" altLang="zh-CN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AI </a:t>
            </a:r>
            <a:r>
              <a:rPr lang="zh-CN" altLang="en-US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方面创造了应用实例。</a:t>
            </a:r>
            <a:endParaRPr lang="en-US" altLang="zh-CN" sz="16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>
              <a:lnSpc>
                <a:spcPct val="107000"/>
              </a:lnSpc>
            </a:pPr>
            <a:r>
              <a:rPr lang="zh-CN" altLang="en-US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目前市面最为流行的 </a:t>
            </a:r>
            <a:r>
              <a:rPr lang="en-US" altLang="zh-CN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AI </a:t>
            </a:r>
            <a:r>
              <a:rPr lang="zh-CN" altLang="en-US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换脸软件 </a:t>
            </a:r>
            <a:r>
              <a:rPr lang="en-US" altLang="zh-CN" sz="1600" dirty="0" err="1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DeepFaceLab</a:t>
            </a:r>
            <a:r>
              <a:rPr lang="en-US" altLang="zh-CN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仅支持使用</a:t>
            </a:r>
            <a:r>
              <a:rPr lang="en-US" altLang="zh-CN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nVidia</a:t>
            </a:r>
            <a:r>
              <a:rPr lang="en-US" altLang="zh-CN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CUDA </a:t>
            </a:r>
            <a:r>
              <a:rPr lang="zh-CN" altLang="en-US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加速，而本实例证明，使用 </a:t>
            </a:r>
            <a:r>
              <a:rPr lang="en-US" altLang="zh-CN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Intel GPU </a:t>
            </a:r>
            <a:r>
              <a:rPr lang="zh-CN" altLang="en-US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亦可以胜任此类任务。</a:t>
            </a:r>
            <a:endParaRPr lang="en-US" altLang="zh-CN" sz="16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>
              <a:lnSpc>
                <a:spcPct val="107000"/>
              </a:lnSpc>
            </a:pPr>
            <a:r>
              <a:rPr lang="zh-CN" altLang="en-US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目前 </a:t>
            </a:r>
            <a:r>
              <a:rPr lang="en-US" altLang="zh-CN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Intel </a:t>
            </a:r>
            <a:r>
              <a:rPr lang="zh-CN" altLang="en-US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正在推行 </a:t>
            </a:r>
            <a:r>
              <a:rPr lang="en-US" altLang="zh-CN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Arc </a:t>
            </a:r>
            <a:r>
              <a:rPr lang="zh-CN" altLang="en-US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锐炫显卡。受制于驱动，该类显卡在游戏方面目前暂时未取得较好的突破。该解决方案表明，</a:t>
            </a:r>
            <a:r>
              <a:rPr lang="en-US" altLang="zh-CN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Intel </a:t>
            </a:r>
            <a:r>
              <a:rPr lang="zh-CN" altLang="en-US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可以以人工智能领域为突破点，推行高性能的 </a:t>
            </a:r>
            <a:r>
              <a:rPr lang="en-US" altLang="zh-CN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Intel GPU</a:t>
            </a:r>
            <a:r>
              <a:rPr lang="zh-CN" altLang="en-US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6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>
              <a:lnSpc>
                <a:spcPct val="107000"/>
              </a:lnSpc>
            </a:pPr>
            <a:r>
              <a:rPr lang="zh-CN" altLang="en-US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如果可以在人工智能领域突破，打破 </a:t>
            </a:r>
            <a:r>
              <a:rPr lang="en-US" altLang="zh-CN" sz="1600" dirty="0" err="1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nVidia</a:t>
            </a:r>
            <a:r>
              <a:rPr lang="en-US" altLang="zh-CN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CUDA </a:t>
            </a:r>
            <a:r>
              <a:rPr lang="zh-CN" altLang="en-US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在该方面的垄断地位，</a:t>
            </a:r>
            <a:r>
              <a:rPr lang="en-US" altLang="zh-CN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Intel</a:t>
            </a:r>
            <a:r>
              <a:rPr lang="zh-CN" altLang="en-US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将通过高性能 </a:t>
            </a:r>
            <a:r>
              <a:rPr lang="en-US" altLang="zh-CN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Intel GPU </a:t>
            </a:r>
            <a:r>
              <a:rPr lang="zh-CN" altLang="en-US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从中获取不菲的财务价值。</a:t>
            </a:r>
            <a:endParaRPr lang="en-US" altLang="zh-CN" sz="16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10">
            <a:extLst>
              <a:ext uri="{FF2B5EF4-FFF2-40B4-BE49-F238E27FC236}">
                <a16:creationId xmlns:a16="http://schemas.microsoft.com/office/drawing/2014/main" id="{023FFC98-6178-5259-2747-51EF2C206A9F}"/>
              </a:ext>
            </a:extLst>
          </p:cNvPr>
          <p:cNvSpPr/>
          <p:nvPr/>
        </p:nvSpPr>
        <p:spPr>
          <a:xfrm>
            <a:off x="-24648" y="990775"/>
            <a:ext cx="2237549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结果展示</a:t>
            </a:r>
            <a:endParaRPr lang="en-US" altLang="zh-CN" sz="3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1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方案描述</a:t>
            </a:r>
            <a:endParaRPr lang="en-US" altLang="zh-CN" sz="18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7344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ppt  封面 拷贝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69112354-342E-49CE-8E3C-E078BBE1ADF7}"/>
              </a:ext>
            </a:extLst>
          </p:cNvPr>
          <p:cNvSpPr/>
          <p:nvPr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CD21D8AD-9194-4DBA-8221-7F294421810B}"/>
              </a:ext>
            </a:extLst>
          </p:cNvPr>
          <p:cNvSpPr/>
          <p:nvPr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0" name="图片 9" descr="oneapi-logo-rgb-white-72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4834" y="2138851"/>
            <a:ext cx="2140744" cy="1862447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主题">
      <a:majorFont>
        <a:latin typeface="IntelOne Display Light"/>
        <a:ea typeface="Intel Clear Hans Light"/>
        <a:cs typeface=""/>
      </a:majorFont>
      <a:minorFont>
        <a:latin typeface="IntelOne Text"/>
        <a:ea typeface="Intel Clear H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6b5e5b8-aa4b-43c7-aa4a-5deefdd27431">
      <Terms xmlns="http://schemas.microsoft.com/office/infopath/2007/PartnerControls"/>
    </lcf76f155ced4ddcb4097134ff3c332f>
    <TaxCatchAll xmlns="a7bc6c04-a6f3-4b85-abcc-278c78dc556b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EB5EC108112C4AACB011763034394F" ma:contentTypeVersion="15" ma:contentTypeDescription="Create a new document." ma:contentTypeScope="" ma:versionID="80f6e91b4339825d34d1be80fbed224f">
  <xsd:schema xmlns:xsd="http://www.w3.org/2001/XMLSchema" xmlns:xs="http://www.w3.org/2001/XMLSchema" xmlns:p="http://schemas.microsoft.com/office/2006/metadata/properties" xmlns:ns2="46b5e5b8-aa4b-43c7-aa4a-5deefdd27431" xmlns:ns3="770d00fd-782d-44f8-9ce2-b95561456b0d" xmlns:ns4="a7bc6c04-a6f3-4b85-abcc-278c78dc556b" targetNamespace="http://schemas.microsoft.com/office/2006/metadata/properties" ma:root="true" ma:fieldsID="7e3bc6bbfcdc227a11fb4f6d95f516d8" ns2:_="" ns3:_="" ns4:_="">
    <xsd:import namespace="46b5e5b8-aa4b-43c7-aa4a-5deefdd27431"/>
    <xsd:import namespace="770d00fd-782d-44f8-9ce2-b95561456b0d"/>
    <xsd:import namespace="a7bc6c04-a6f3-4b85-abcc-278c78dc556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b5e5b8-aa4b-43c7-aa4a-5deefdd274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72a7515c-90a7-421b-ad67-16208a0551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0d00fd-782d-44f8-9ce2-b95561456b0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bc6c04-a6f3-4b85-abcc-278c78dc556b" elementFormDefault="qualified">
    <xsd:import namespace="http://schemas.microsoft.com/office/2006/documentManagement/types"/>
    <xsd:import namespace="http://schemas.microsoft.com/office/infopath/2007/PartnerControls"/>
    <xsd:element name="TaxCatchAll" ma:index="22" nillable="true" ma:displayName="Taxonomy Catch All Column" ma:hidden="true" ma:list="{6f1f51c9-2023-4aa3-a076-f30b3749ebe0}" ma:internalName="TaxCatchAll" ma:showField="CatchAllData" ma:web="770d00fd-782d-44f8-9ce2-b95561456b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7B2CE24-EB38-40B1-A83A-974E1F0E820D}">
  <ds:schemaRefs>
    <ds:schemaRef ds:uri="http://purl.org/dc/terms/"/>
    <ds:schemaRef ds:uri="http://purl.org/dc/elements/1.1/"/>
    <ds:schemaRef ds:uri="46b5e5b8-aa4b-43c7-aa4a-5deefdd27431"/>
    <ds:schemaRef ds:uri="http://www.w3.org/XML/1998/namespace"/>
    <ds:schemaRef ds:uri="a7bc6c04-a6f3-4b85-abcc-278c78dc556b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770d00fd-782d-44f8-9ce2-b95561456b0d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6CD215B-CAB8-460C-8482-1D85257DA246}">
  <ds:schemaRefs>
    <ds:schemaRef ds:uri="46b5e5b8-aa4b-43c7-aa4a-5deefdd27431"/>
    <ds:schemaRef ds:uri="770d00fd-782d-44f8-9ce2-b95561456b0d"/>
    <ds:schemaRef ds:uri="a7bc6c04-a6f3-4b85-abcc-278c78dc556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8FDDA7D-5900-4F61-94C6-6E97CE8576C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713</Words>
  <Application>Microsoft Office PowerPoint</Application>
  <PresentationFormat>Custom</PresentationFormat>
  <Paragraphs>86</Paragraphs>
  <Slides>9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Helvetica Neue Medium</vt:lpstr>
      <vt:lpstr>IntelOne Display Light</vt:lpstr>
      <vt:lpstr>IntelOne Text</vt:lpstr>
      <vt:lpstr>Microsoft YaHei</vt:lpstr>
      <vt:lpstr>Microsoft YaHei</vt:lpstr>
      <vt:lpstr>Arial</vt:lpstr>
      <vt:lpstr>Calibri</vt:lpstr>
      <vt:lpstr>Consolas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csi</dc:creator>
  <cp:lastModifiedBy>M Maxmilite</cp:lastModifiedBy>
  <cp:revision>42</cp:revision>
  <dcterms:created xsi:type="dcterms:W3CDTF">2023-04-26T00:59:55Z</dcterms:created>
  <dcterms:modified xsi:type="dcterms:W3CDTF">2023-06-15T11:48:38Z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0x0101006DEB5EC108112C4AACB011763034394F</vt:lpwstr>
  </property>
  <property fmtid="{D5CDD505-2E9C-101B-9397-08002B2CF9AE}" pid="3" name="MediaServiceImageTags">
    <vt:lpwstr/>
  </property>
</Properties>
</file>